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79" r:id="rId4"/>
    <p:sldId id="356" r:id="rId5"/>
    <p:sldId id="380" r:id="rId6"/>
    <p:sldId id="381" r:id="rId7"/>
    <p:sldId id="382" r:id="rId8"/>
    <p:sldId id="383" r:id="rId9"/>
    <p:sldId id="385" r:id="rId10"/>
    <p:sldId id="361" r:id="rId11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B4DCF0"/>
    <a:srgbClr val="00800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42" d="100"/>
          <a:sy n="142" d="100"/>
        </p:scale>
        <p:origin x="-120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5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9850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665277"/>
            <a:ext cx="85329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b="1" i="1" dirty="0">
                <a:latin typeface="+mn-lt"/>
                <a:ea typeface="Calibri"/>
              </a:rPr>
              <a:t>Исполнитель</a:t>
            </a:r>
            <a:r>
              <a:rPr lang="ru-RU" sz="1400" dirty="0">
                <a:latin typeface="+mn-lt"/>
                <a:ea typeface="Calibri"/>
              </a:rPr>
              <a:t> – это некоторый объект (человек, животное, техническое устройство), способный выполнять определённый набор команд.</a:t>
            </a:r>
          </a:p>
          <a:p>
            <a:pPr>
              <a:spcAft>
                <a:spcPts val="1200"/>
              </a:spcAft>
            </a:pPr>
            <a:r>
              <a:rPr lang="ru-RU" sz="1400" b="1" i="1" dirty="0">
                <a:latin typeface="+mn-lt"/>
                <a:ea typeface="Calibri"/>
              </a:rPr>
              <a:t>Система команд исполнителя (СКИ)</a:t>
            </a:r>
            <a:r>
              <a:rPr lang="ru-RU" sz="1400" dirty="0">
                <a:latin typeface="+mn-lt"/>
                <a:ea typeface="Calibri"/>
              </a:rPr>
              <a:t> – набор команд, которые понимает и может выполнять конкретный исполнитель.</a:t>
            </a:r>
          </a:p>
          <a:p>
            <a:pPr>
              <a:spcAft>
                <a:spcPts val="1200"/>
              </a:spcAft>
            </a:pPr>
            <a:r>
              <a:rPr lang="ru-RU" sz="1400" b="1" i="1" dirty="0">
                <a:latin typeface="+mn-lt"/>
                <a:ea typeface="Calibri"/>
              </a:rPr>
              <a:t>Алгоритм</a:t>
            </a:r>
            <a:r>
              <a:rPr lang="ru-RU" sz="1400" b="1" dirty="0">
                <a:latin typeface="+mn-lt"/>
                <a:ea typeface="Calibri"/>
              </a:rPr>
              <a:t> – </a:t>
            </a:r>
            <a:r>
              <a:rPr lang="ru-RU" sz="1400" dirty="0">
                <a:latin typeface="+mn-lt"/>
                <a:ea typeface="Calibri"/>
              </a:rPr>
              <a:t>понятное и точное предписание некоторому исполнителю совершить последовательность действий, обеспечивающую получение требуемого результата из исходных данных.</a:t>
            </a:r>
          </a:p>
          <a:p>
            <a:pPr>
              <a:spcAft>
                <a:spcPts val="1200"/>
              </a:spcAft>
            </a:pPr>
            <a:r>
              <a:rPr lang="ru-RU" sz="1400" b="1" i="1" dirty="0">
                <a:latin typeface="+mn-lt"/>
                <a:ea typeface="Calibri"/>
              </a:rPr>
              <a:t>Неформальный исполнитель</a:t>
            </a:r>
            <a:r>
              <a:rPr lang="ru-RU" sz="1400" dirty="0">
                <a:latin typeface="+mn-lt"/>
                <a:ea typeface="Calibri"/>
              </a:rPr>
              <a:t> (</a:t>
            </a:r>
            <a:r>
              <a:rPr lang="ru-RU" sz="1400" i="1" dirty="0">
                <a:latin typeface="+mn-lt"/>
                <a:ea typeface="Calibri"/>
              </a:rPr>
              <a:t>например</a:t>
            </a:r>
            <a:r>
              <a:rPr lang="ru-RU" sz="1400" dirty="0">
                <a:latin typeface="+mn-lt"/>
                <a:ea typeface="Calibri"/>
              </a:rPr>
              <a:t> – человек) одни и те же команды может выполнять по-разному.</a:t>
            </a:r>
          </a:p>
          <a:p>
            <a:pPr>
              <a:spcAft>
                <a:spcPts val="1200"/>
              </a:spcAft>
            </a:pPr>
            <a:r>
              <a:rPr lang="ru-RU" sz="1400" b="1" i="1" dirty="0">
                <a:latin typeface="+mn-lt"/>
                <a:ea typeface="Calibri"/>
              </a:rPr>
              <a:t>Формальный исполнитель</a:t>
            </a:r>
            <a:r>
              <a:rPr lang="ru-RU" sz="1400" dirty="0">
                <a:latin typeface="+mn-lt"/>
                <a:ea typeface="Calibri"/>
              </a:rPr>
              <a:t> (</a:t>
            </a:r>
            <a:r>
              <a:rPr lang="ru-RU" sz="1400" i="1" dirty="0">
                <a:latin typeface="+mn-lt"/>
                <a:ea typeface="Calibri"/>
              </a:rPr>
              <a:t>например</a:t>
            </a:r>
            <a:r>
              <a:rPr lang="ru-RU" sz="1400" dirty="0">
                <a:latin typeface="+mn-lt"/>
                <a:ea typeface="Calibri"/>
              </a:rPr>
              <a:t> – компьютер, робот, техническое устройство) всегда одинаково выполняет одну и ту же команду. От него не требуется понимание сущности решаемой задачи, за его действия отвечает управляющий им объект (составитель алгоритма).</a:t>
            </a:r>
            <a:endParaRPr lang="ru-RU" sz="1400" dirty="0">
              <a:effectLst/>
              <a:latin typeface="+mn-lt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591530"/>
            <a:ext cx="8532948" cy="2439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ru-RU" sz="1400" b="1" dirty="0">
                <a:latin typeface="+mn-lt"/>
                <a:ea typeface="Calibri"/>
              </a:rPr>
              <a:t>Свойства алгоритмов:</a:t>
            </a:r>
            <a:endParaRPr lang="ru-RU" sz="1400" dirty="0">
              <a:latin typeface="+mn-lt"/>
              <a:ea typeface="Calibri"/>
            </a:endParaRPr>
          </a:p>
          <a:p>
            <a:pPr marL="342900" lvl="0" indent="-342900">
              <a:spcAft>
                <a:spcPts val="30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1400" i="1" dirty="0">
                <a:latin typeface="+mn-lt"/>
                <a:ea typeface="Calibri"/>
              </a:rPr>
              <a:t>Дискретность</a:t>
            </a:r>
            <a:r>
              <a:rPr lang="ru-RU" sz="1400" dirty="0">
                <a:latin typeface="+mn-lt"/>
                <a:ea typeface="Calibri"/>
              </a:rPr>
              <a:t> – алгоритм разбивается на последовательность отдельных шагов (команд), следующих в определённом порядке.</a:t>
            </a:r>
          </a:p>
          <a:p>
            <a:pPr marL="342900" lvl="0" indent="-342900">
              <a:spcAft>
                <a:spcPts val="30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1400" i="1" dirty="0">
                <a:latin typeface="+mn-lt"/>
                <a:ea typeface="Calibri"/>
              </a:rPr>
              <a:t>Понятность</a:t>
            </a:r>
            <a:r>
              <a:rPr lang="ru-RU" sz="1400" dirty="0">
                <a:latin typeface="+mn-lt"/>
                <a:ea typeface="Calibri"/>
              </a:rPr>
              <a:t> – алгоритм должен содержать только те команды, которые входят в систему команд исполнителя.</a:t>
            </a:r>
          </a:p>
          <a:p>
            <a:pPr marL="342900" lvl="0" indent="-342900">
              <a:spcAft>
                <a:spcPts val="30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1400" i="1" dirty="0">
                <a:latin typeface="+mn-lt"/>
                <a:ea typeface="Calibri"/>
              </a:rPr>
              <a:t>Определённость</a:t>
            </a:r>
            <a:r>
              <a:rPr lang="ru-RU" sz="1400" dirty="0">
                <a:latin typeface="+mn-lt"/>
                <a:ea typeface="Calibri"/>
              </a:rPr>
              <a:t> – каждая команда должна строго и однозначно определять действие исполнителя.</a:t>
            </a:r>
          </a:p>
          <a:p>
            <a:pPr marL="342900" lvl="0" indent="-342900">
              <a:spcAft>
                <a:spcPts val="30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1400" i="1" dirty="0">
                <a:latin typeface="+mn-lt"/>
                <a:ea typeface="Calibri"/>
              </a:rPr>
              <a:t>Результативность</a:t>
            </a:r>
            <a:r>
              <a:rPr lang="ru-RU" sz="1400" dirty="0">
                <a:latin typeface="+mn-lt"/>
                <a:ea typeface="Calibri"/>
              </a:rPr>
              <a:t> – исполнение алгоритма должно завершиться за конечное число шагов и привести к получению результата.</a:t>
            </a:r>
          </a:p>
          <a:p>
            <a:pPr marL="342900" lvl="0" indent="-342900">
              <a:spcAft>
                <a:spcPts val="30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1400" i="1" dirty="0">
                <a:latin typeface="+mn-lt"/>
                <a:ea typeface="Calibri"/>
              </a:rPr>
              <a:t>Массовость</a:t>
            </a:r>
            <a:r>
              <a:rPr lang="ru-RU" sz="1400" dirty="0">
                <a:latin typeface="+mn-lt"/>
                <a:ea typeface="Calibri"/>
              </a:rPr>
              <a:t> – желательно, чтобы алгоритм обеспечивал решение некоторого класса однотипных задач при различных исходных данных.</a:t>
            </a:r>
            <a:endParaRPr lang="ru-RU" sz="1400" dirty="0">
              <a:effectLst/>
              <a:latin typeface="+mn-lt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7586" y="3345254"/>
            <a:ext cx="77341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FF0000"/>
                </a:solidFill>
                <a:latin typeface="+mn-lt"/>
                <a:ea typeface="Calibri"/>
              </a:rPr>
              <a:t>В этом задании требуются навыки исполнения или создания линейных алгоритмов для формального исполнителя с фиксированным набором команд. </a:t>
            </a:r>
            <a:endParaRPr lang="ru-RU" sz="1400" dirty="0" smtClean="0">
              <a:solidFill>
                <a:srgbClr val="FF0000"/>
              </a:solidFill>
              <a:latin typeface="+mn-lt"/>
              <a:ea typeface="Calibri"/>
            </a:endParaRPr>
          </a:p>
          <a:p>
            <a:pPr algn="just"/>
            <a:r>
              <a:rPr lang="ru-RU" sz="1400" dirty="0" smtClean="0">
                <a:solidFill>
                  <a:srgbClr val="FF0000"/>
                </a:solidFill>
                <a:latin typeface="+mn-lt"/>
                <a:ea typeface="Calibri"/>
              </a:rPr>
              <a:t>Потребуются </a:t>
            </a:r>
            <a:r>
              <a:rPr lang="ru-RU" sz="1400" dirty="0">
                <a:solidFill>
                  <a:srgbClr val="FF0000"/>
                </a:solidFill>
                <a:latin typeface="+mn-lt"/>
                <a:ea typeface="Calibri"/>
              </a:rPr>
              <a:t>также навыки решения линейных или квадратных уравнений.</a:t>
            </a:r>
            <a:endParaRPr lang="ru-RU" sz="14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" name="Рисунок 5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43" y="3417262"/>
            <a:ext cx="697043" cy="605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1086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effectLst/>
                <a:latin typeface="Times New Roman"/>
                <a:ea typeface="Calibri"/>
              </a:rPr>
              <a:t>5-1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91530"/>
            <a:ext cx="862413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У исполнителя Вычислитель две команды, которым присвоены номера: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latin typeface="+mn-lt"/>
                <a:ea typeface="Calibri"/>
              </a:rPr>
              <a:t>1. раздели </a:t>
            </a:r>
            <a:r>
              <a:rPr lang="ru-RU" sz="1400" b="1" dirty="0">
                <a:latin typeface="+mn-lt"/>
                <a:ea typeface="Calibri"/>
              </a:rPr>
              <a:t>на 2</a:t>
            </a:r>
            <a:endParaRPr lang="ru-RU" sz="1400" dirty="0">
              <a:latin typeface="+mn-lt"/>
              <a:ea typeface="Calibri"/>
            </a:endParaRP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latin typeface="+mn-lt"/>
                <a:ea typeface="Calibri"/>
              </a:rPr>
              <a:t>2. вычти </a:t>
            </a:r>
            <a:r>
              <a:rPr lang="ru-RU" sz="1400" b="1" dirty="0">
                <a:latin typeface="+mn-lt"/>
                <a:ea typeface="Calibri"/>
              </a:rPr>
              <a:t>1</a:t>
            </a:r>
            <a:endParaRPr lang="ru-RU" sz="1400" dirty="0"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Первая из них уменьшает число на экране в 2 раза, вторая уменьшает его на 1.</a:t>
            </a:r>
          </a:p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Исполнитель работает только с натуральными числами.</a:t>
            </a:r>
          </a:p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Составьте алгоритм получения </a:t>
            </a:r>
            <a:r>
              <a:rPr lang="ru-RU" sz="1400" b="1" dirty="0">
                <a:latin typeface="+mn-lt"/>
                <a:ea typeface="Calibri"/>
              </a:rPr>
              <a:t>из числа 65 числа 4</a:t>
            </a:r>
            <a:r>
              <a:rPr lang="ru-RU" sz="1400" dirty="0">
                <a:latin typeface="+mn-lt"/>
                <a:ea typeface="Calibri"/>
              </a:rPr>
              <a:t>, содержащий не более 5 команд. </a:t>
            </a:r>
            <a:endParaRPr lang="ru-RU" sz="1400" dirty="0" smtClean="0"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 smtClean="0">
                <a:latin typeface="+mn-lt"/>
                <a:ea typeface="Calibri"/>
              </a:rPr>
              <a:t>В </a:t>
            </a:r>
            <a:r>
              <a:rPr lang="ru-RU" sz="1400" dirty="0">
                <a:latin typeface="+mn-lt"/>
                <a:ea typeface="Calibri"/>
              </a:rPr>
              <a:t>ответе запишите только номера </a:t>
            </a:r>
            <a:r>
              <a:rPr lang="ru-RU" sz="1400" dirty="0" smtClean="0">
                <a:latin typeface="+mn-lt"/>
                <a:ea typeface="Calibri"/>
              </a:rPr>
              <a:t>команд. Если </a:t>
            </a:r>
            <a:r>
              <a:rPr lang="ru-RU" sz="1400" dirty="0">
                <a:latin typeface="+mn-lt"/>
                <a:ea typeface="Calibri"/>
              </a:rPr>
              <a:t>таких алгоритмов более одного, то запишите любой из них.</a:t>
            </a:r>
            <a:endParaRPr lang="ru-RU" sz="1400" dirty="0">
              <a:latin typeface="+mn-lt"/>
              <a:ea typeface="Calibri"/>
              <a:cs typeface="Courier New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2175706"/>
            <a:ext cx="86769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lvl="0"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Исходное число 65. К нему нельзя применить команду </a:t>
            </a:r>
            <a:r>
              <a:rPr lang="ru-RU" sz="1400" b="1" dirty="0">
                <a:solidFill>
                  <a:srgbClr val="000099"/>
                </a:solidFill>
                <a:latin typeface="Calibri"/>
              </a:rPr>
              <a:t>«раздели на 2»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, поэтому выполним команду </a:t>
            </a:r>
            <a:r>
              <a:rPr lang="ru-RU" sz="1400" b="1" dirty="0">
                <a:solidFill>
                  <a:srgbClr val="000099"/>
                </a:solidFill>
                <a:latin typeface="Calibri"/>
              </a:rPr>
              <a:t>«вычти 1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</a:rPr>
              <a:t>»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 </a:t>
            </a:r>
          </a:p>
          <a:p>
            <a:pPr lvl="0"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Получим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число 64, к нему можно применить команду </a:t>
            </a:r>
            <a:r>
              <a:rPr lang="ru-RU" sz="1400" b="1" dirty="0">
                <a:solidFill>
                  <a:srgbClr val="000099"/>
                </a:solidFill>
                <a:latin typeface="Calibri"/>
              </a:rPr>
              <a:t>«раздели на 2»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. </a:t>
            </a:r>
          </a:p>
          <a:p>
            <a:pPr lvl="0"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Рассуждая аналогично, запишем команды алгоритма получения из числа 65 числа 4.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647564" y="3194453"/>
            <a:ext cx="0" cy="106948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5" name="Прямоугольник 14"/>
          <p:cNvSpPr/>
          <p:nvPr/>
        </p:nvSpPr>
        <p:spPr>
          <a:xfrm>
            <a:off x="251520" y="427380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Запишем алгоритм из номеров команд: 21111.</a:t>
            </a:r>
            <a:endParaRPr lang="ru-RU" sz="1400" dirty="0">
              <a:solidFill>
                <a:srgbClr val="000099"/>
              </a:solidFill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4581586"/>
            <a:ext cx="13612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21111.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7641" y="3144479"/>
            <a:ext cx="2897493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вычти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1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		65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– 1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64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279" y="3341477"/>
            <a:ext cx="2904856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раздели на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2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64 : 2 = 32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0279" y="3557501"/>
            <a:ext cx="2904856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раздели на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2	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32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: 2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16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641" y="3773525"/>
            <a:ext cx="2904856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раздели на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2	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16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: 2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8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7641" y="3989549"/>
            <a:ext cx="2904856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раздели на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2	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8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: 2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4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264063" y="3144479"/>
            <a:ext cx="3681" cy="106051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94994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5" grpId="0"/>
      <p:bldP spid="16" grpId="0"/>
      <p:bldP spid="2" grpId="0"/>
      <p:bldP spid="11" grpId="0"/>
      <p:bldP spid="12" grpId="0"/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5-2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91530"/>
            <a:ext cx="86241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У исполнителя Вычислитель две команды, которым присвоены номера: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1. возведи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в квадрат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2. прибавь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1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Первая из них возводит число на экране во вторую степень, вторая – прибавляет к числу 1.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Составьте алгоритм получения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из числа 2 числа 37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содержащий не более 5 команд.  </a:t>
            </a:r>
            <a:endParaRPr lang="ru-RU" sz="1400" dirty="0" smtClean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В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ответе запишите только номера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команд. Если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таких алгоритмов более одного, то запишите любой из них.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  <a:cs typeface="Courier New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2413" y="1976525"/>
            <a:ext cx="86769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В данном случае к исходному числу можно применить любую из двух команд. В этой ситуации можно воспользоваться методом решения обратной задачи. </a:t>
            </a:r>
            <a:endParaRPr lang="ru-RU" sz="14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То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есть мы будем получать </a:t>
            </a:r>
            <a:r>
              <a:rPr lang="ru-RU" sz="1400" b="1" dirty="0">
                <a:solidFill>
                  <a:srgbClr val="000099"/>
                </a:solidFill>
                <a:latin typeface="Calibri"/>
              </a:rPr>
              <a:t>из числа 37 число 2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, используя команды, </a:t>
            </a:r>
            <a:r>
              <a:rPr lang="ru-RU" sz="1400" b="1" dirty="0">
                <a:solidFill>
                  <a:srgbClr val="000099"/>
                </a:solidFill>
                <a:latin typeface="Calibri"/>
              </a:rPr>
              <a:t>обратные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исходным:</a:t>
            </a:r>
          </a:p>
          <a:p>
            <a:pPr marL="180000" algn="just"/>
            <a:r>
              <a:rPr lang="ru-RU" sz="1400" b="1" dirty="0" smtClean="0">
                <a:solidFill>
                  <a:srgbClr val="000099"/>
                </a:solidFill>
                <a:latin typeface="Calibri"/>
              </a:rPr>
              <a:t>1. извлеки </a:t>
            </a:r>
            <a:r>
              <a:rPr lang="ru-RU" sz="1400" b="1" dirty="0">
                <a:solidFill>
                  <a:srgbClr val="000099"/>
                </a:solidFill>
                <a:latin typeface="Calibri"/>
              </a:rPr>
              <a:t>квадратный корень</a:t>
            </a:r>
          </a:p>
          <a:p>
            <a:pPr marL="180000" algn="just"/>
            <a:r>
              <a:rPr lang="ru-RU" sz="1400" b="1" dirty="0" smtClean="0">
                <a:solidFill>
                  <a:srgbClr val="000099"/>
                </a:solidFill>
                <a:latin typeface="Calibri"/>
              </a:rPr>
              <a:t>2. вычти 1</a:t>
            </a:r>
            <a:endParaRPr lang="ru-RU" sz="1400" b="1" dirty="0">
              <a:solidFill>
                <a:srgbClr val="000099"/>
              </a:solidFill>
              <a:latin typeface="Calibri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575556" y="3436136"/>
            <a:ext cx="0" cy="113678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6" name="Прямоугольник 15"/>
          <p:cNvSpPr/>
          <p:nvPr/>
        </p:nvSpPr>
        <p:spPr>
          <a:xfrm>
            <a:off x="252413" y="4676241"/>
            <a:ext cx="13612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12212.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63586" y="4117017"/>
            <a:ext cx="44251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Полученный алгоритм надо будет записать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из номеров команд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в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обратном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порядке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: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12212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0842" y="3436136"/>
            <a:ext cx="3819945" cy="215444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lvl="0">
              <a:defRPr/>
            </a:pP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2. вычти 1			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 pitchFamily="34" charset="0"/>
                <a:cs typeface="Times New Roman" pitchFamily="18" charset="0"/>
              </a:rPr>
              <a:t>37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 pitchFamily="34" charset="0"/>
                <a:cs typeface="Times New Roman" pitchFamily="18" charset="0"/>
              </a:rPr>
              <a:t>– 1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 pitchFamily="34" charset="0"/>
                <a:cs typeface="Times New Roman" pitchFamily="18" charset="0"/>
              </a:rPr>
              <a:t>36</a:t>
            </a:r>
            <a:endParaRPr lang="ru-RU" sz="1400" dirty="0">
              <a:solidFill>
                <a:srgbClr val="000099"/>
              </a:solidFill>
              <a:latin typeface="Calibri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680843" y="3651580"/>
                <a:ext cx="3819944" cy="235706"/>
              </a:xfrm>
              <a:prstGeom prst="rect">
                <a:avLst/>
              </a:prstGeom>
            </p:spPr>
            <p:txBody>
              <a:bodyPr wrap="square" tIns="0" bIns="0">
                <a:spAutoFit/>
              </a:bodyPr>
              <a:lstStyle/>
              <a:p>
                <a:pPr lvl="0" eaLnBrk="0" hangingPunct="0">
                  <a:defRPr/>
                </a:pPr>
                <a:r>
                  <a:rPr lang="ru-RU" sz="1400" b="1" dirty="0" smtClean="0">
                    <a:solidFill>
                      <a:srgbClr val="000099"/>
                    </a:solidFill>
                    <a:latin typeface="Calibri"/>
                    <a:ea typeface="Calibri"/>
                  </a:rPr>
                  <a:t>1. извлеки квадратный корень  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400" i="1">
                            <a:solidFill>
                              <a:srgbClr val="000099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1400">
                            <a:solidFill>
                              <a:srgbClr val="000099"/>
                            </a:solidFill>
                            <a:latin typeface="Cambria Math"/>
                            <a:cs typeface="Times New Roman" pitchFamily="1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ru-RU" sz="1400" dirty="0">
                    <a:solidFill>
                      <a:srgbClr val="000099"/>
                    </a:solidFill>
                    <a:latin typeface="Calibri"/>
                    <a:ea typeface="Calibri" pitchFamily="34" charset="0"/>
                    <a:cs typeface="Times New Roman" pitchFamily="18" charset="0"/>
                  </a:rPr>
                  <a:t> = </a:t>
                </a:r>
                <a:r>
                  <a:rPr lang="ru-RU" sz="1400" dirty="0" smtClean="0">
                    <a:solidFill>
                      <a:srgbClr val="000099"/>
                    </a:solidFill>
                    <a:latin typeface="Calibri"/>
                    <a:ea typeface="Calibri" pitchFamily="34" charset="0"/>
                    <a:cs typeface="Times New Roman" pitchFamily="18" charset="0"/>
                  </a:rPr>
                  <a:t>6</a:t>
                </a:r>
                <a:endParaRPr lang="ru-RU" sz="1400" dirty="0">
                  <a:solidFill>
                    <a:srgbClr val="000099"/>
                  </a:solidFill>
                  <a:latin typeface="Calibri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843" y="3651580"/>
                <a:ext cx="3819944" cy="235706"/>
              </a:xfrm>
              <a:prstGeom prst="rect">
                <a:avLst/>
              </a:prstGeom>
              <a:blipFill rotWithShape="1">
                <a:blip r:embed="rId2"/>
                <a:stretch>
                  <a:fillRect l="-479" t="-10256" b="-461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/>
          <p:cNvSpPr/>
          <p:nvPr/>
        </p:nvSpPr>
        <p:spPr>
          <a:xfrm>
            <a:off x="680842" y="3887286"/>
            <a:ext cx="3819945" cy="215444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lvl="0">
              <a:defRPr/>
            </a:pP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2. вычти 1			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 pitchFamily="34" charset="0"/>
                <a:cs typeface="Times New Roman" pitchFamily="18" charset="0"/>
              </a:rPr>
              <a:t>6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 pitchFamily="34" charset="0"/>
                <a:cs typeface="Times New Roman" pitchFamily="18" charset="0"/>
              </a:rPr>
              <a:t>– 1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 pitchFamily="34" charset="0"/>
                <a:cs typeface="Times New Roman" pitchFamily="18" charset="0"/>
              </a:rPr>
              <a:t>5</a:t>
            </a:r>
            <a:endParaRPr lang="ru-RU" sz="1400" dirty="0">
              <a:solidFill>
                <a:srgbClr val="000099"/>
              </a:solidFill>
              <a:latin typeface="Calibri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0842" y="4131793"/>
            <a:ext cx="3819945" cy="215444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lvl="0">
              <a:defRPr/>
            </a:pP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2. вычти 1			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 pitchFamily="34" charset="0"/>
                <a:cs typeface="Times New Roman" pitchFamily="18" charset="0"/>
              </a:rPr>
              <a:t>5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 pitchFamily="34" charset="0"/>
                <a:cs typeface="Times New Roman" pitchFamily="18" charset="0"/>
              </a:rPr>
              <a:t>– 1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 pitchFamily="34" charset="0"/>
                <a:cs typeface="Times New Roman" pitchFamily="18" charset="0"/>
              </a:rPr>
              <a:t>4</a:t>
            </a:r>
            <a:endParaRPr lang="ru-RU" sz="1400" dirty="0">
              <a:solidFill>
                <a:srgbClr val="000099"/>
              </a:solidFill>
              <a:latin typeface="Calibri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680843" y="4337215"/>
                <a:ext cx="3819944" cy="235706"/>
              </a:xfrm>
              <a:prstGeom prst="rect">
                <a:avLst/>
              </a:prstGeom>
            </p:spPr>
            <p:txBody>
              <a:bodyPr wrap="square" tIns="0" bIns="0">
                <a:spAutoFit/>
              </a:bodyPr>
              <a:lstStyle/>
              <a:p>
                <a:pPr lvl="0" eaLnBrk="0" hangingPunct="0">
                  <a:defRPr/>
                </a:pPr>
                <a:r>
                  <a:rPr lang="ru-RU" sz="1400" b="1" dirty="0" smtClean="0">
                    <a:solidFill>
                      <a:srgbClr val="000099"/>
                    </a:solidFill>
                    <a:latin typeface="Calibri"/>
                    <a:ea typeface="Calibri"/>
                  </a:rPr>
                  <a:t>1. извлеки квадратный корень  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400" i="1">
                            <a:solidFill>
                              <a:srgbClr val="000099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1400" b="0" i="0" smtClean="0">
                            <a:solidFill>
                              <a:srgbClr val="000099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ru-RU" sz="1400" dirty="0">
                    <a:solidFill>
                      <a:srgbClr val="000099"/>
                    </a:solidFill>
                    <a:latin typeface="Calibri"/>
                    <a:ea typeface="Calibri" pitchFamily="34" charset="0"/>
                    <a:cs typeface="Times New Roman" pitchFamily="18" charset="0"/>
                  </a:rPr>
                  <a:t> = </a:t>
                </a:r>
                <a:r>
                  <a:rPr lang="ru-RU" sz="1400" dirty="0" smtClean="0">
                    <a:solidFill>
                      <a:srgbClr val="000099"/>
                    </a:solidFill>
                    <a:latin typeface="Calibri"/>
                    <a:ea typeface="Calibri" pitchFamily="34" charset="0"/>
                    <a:cs typeface="Times New Roman" pitchFamily="18" charset="0"/>
                  </a:rPr>
                  <a:t>2</a:t>
                </a:r>
                <a:endParaRPr lang="ru-RU" sz="1400" dirty="0">
                  <a:solidFill>
                    <a:srgbClr val="000099"/>
                  </a:solidFill>
                  <a:latin typeface="Calibri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843" y="4337215"/>
                <a:ext cx="3819944" cy="235706"/>
              </a:xfrm>
              <a:prstGeom prst="rect">
                <a:avLst/>
              </a:prstGeom>
              <a:blipFill rotWithShape="1">
                <a:blip r:embed="rId3"/>
                <a:stretch>
                  <a:fillRect l="-479" t="-10256" b="-461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Прямая соединительная линия 17"/>
          <p:cNvCxnSpPr/>
          <p:nvPr/>
        </p:nvCxnSpPr>
        <p:spPr>
          <a:xfrm>
            <a:off x="3347864" y="3436136"/>
            <a:ext cx="1840" cy="113678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08109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6" grpId="0"/>
      <p:bldP spid="2" grpId="0"/>
      <p:bldP spid="4" grpId="0"/>
      <p:bldP spid="12" grpId="0"/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5-3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91530"/>
            <a:ext cx="86241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У исполнителя Вычислитель две команды, которым присвоены номера: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1. зачеркни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справа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2. возведи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в квадрат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Первая из них удаляет крайнюю правую цифру числа на экране, вторая – возводит число во вторую степень.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Составьте алгоритм получения из числа 5 числа 1, содержащий не более 5 команд.   </a:t>
            </a:r>
            <a:endParaRPr lang="ru-RU" sz="1400" dirty="0" smtClean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В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ответе запишите только номера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команд. Если таких алгоритмов более одного, то запишите любой из них.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  <a:cs typeface="Courier New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2413" y="1976525"/>
            <a:ext cx="86769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Команду </a:t>
            </a:r>
            <a:r>
              <a:rPr lang="ru-RU" sz="1400" b="1" dirty="0">
                <a:solidFill>
                  <a:srgbClr val="000099"/>
                </a:solidFill>
                <a:latin typeface="Calibri"/>
              </a:rPr>
              <a:t>«зачеркни справа»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нельзя применить к однозначному исходному числу. Поэтому первой будет команда </a:t>
            </a:r>
            <a:r>
              <a:rPr lang="ru-RU" sz="1400" b="1" dirty="0">
                <a:solidFill>
                  <a:srgbClr val="000099"/>
                </a:solidFill>
                <a:latin typeface="Calibri"/>
              </a:rPr>
              <a:t>«возведи в квадрат»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. </a:t>
            </a:r>
            <a:endParaRPr lang="ru-RU" sz="14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Получим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число 25, к которому можно применить команду </a:t>
            </a:r>
            <a:r>
              <a:rPr lang="ru-RU" sz="1400" b="1" dirty="0">
                <a:solidFill>
                  <a:srgbClr val="000099"/>
                </a:solidFill>
                <a:latin typeface="Calibri"/>
              </a:rPr>
              <a:t>«зачеркни справа»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. Получим число 2. </a:t>
            </a:r>
            <a:endParaRPr lang="ru-RU" sz="14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Рассуждая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аналогично, запишем команды алгоритма получения из числа 5 числа 1.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2413" y="4640237"/>
            <a:ext cx="13612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21221.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388209"/>
            <a:ext cx="44251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Запишем алгоритм из номеров команд: 21221.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47564" y="3233792"/>
            <a:ext cx="0" cy="1069485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687642" y="3183818"/>
            <a:ext cx="2897494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возведи в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квадрат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5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25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0279" y="3380816"/>
            <a:ext cx="2904856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зачеркни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справа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strike="sngStrike" dirty="0">
                <a:solidFill>
                  <a:srgbClr val="000099"/>
                </a:solidFill>
                <a:latin typeface="Calibri"/>
                <a:ea typeface="Calibri"/>
              </a:rPr>
              <a:t>5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0279" y="3596840"/>
            <a:ext cx="2904856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возведи в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квадрат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4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7641" y="3812864"/>
            <a:ext cx="2904856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возведи в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квадрат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4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16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7641" y="4028888"/>
            <a:ext cx="2904856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зачеркни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справа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1</a:t>
            </a:r>
            <a:r>
              <a:rPr lang="ru-RU" sz="1400" strike="sngStrike" dirty="0">
                <a:solidFill>
                  <a:srgbClr val="000099"/>
                </a:solidFill>
                <a:latin typeface="Calibri"/>
                <a:ea typeface="Calibri"/>
              </a:rPr>
              <a:t>6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1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480087" y="3183818"/>
            <a:ext cx="3681" cy="106051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1938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6" grpId="0"/>
      <p:bldP spid="2" grpId="0"/>
      <p:bldP spid="14" grpId="0"/>
      <p:bldP spid="15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5-4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91530"/>
            <a:ext cx="862413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У исполнителя Вычислитель две команды, которым присвоены номера: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1. возведи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в квадрат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2. прибавь 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неизвестное натуральное число)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Первая из них возводит число на экране во вторую степень, вторая прибавляет к числу 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Программа для исполнителя – это последовательность номеров команд.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Известно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что программа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12222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переводит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число 6 в число </a:t>
            </a: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52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. Определите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значение 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2413" y="2247711"/>
            <a:ext cx="43111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Выполним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данный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алгоритм для исходного числа 6: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60380" y="4486348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4.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00092" y="2483885"/>
            <a:ext cx="28443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Решим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полученное уравнение:</a:t>
            </a:r>
            <a:endParaRPr lang="ru-RU" sz="1400" dirty="0">
              <a:solidFill>
                <a:srgbClr val="000099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8103" y="2810186"/>
            <a:ext cx="16047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36 + 4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= 52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4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= 52 – 36</a:t>
            </a: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99"/>
                </a:solidFill>
                <a:latin typeface="+mn-lt"/>
                <a:ea typeface="Calibri"/>
              </a:rPr>
              <a:t>4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Calibri"/>
              </a:rPr>
              <a:t> = 16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Calibri"/>
              </a:rPr>
              <a:t> = 16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/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Calibri"/>
              </a:rPr>
              <a:t> 4 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Calibri"/>
              </a:rPr>
              <a:t> = 4</a:t>
            </a:r>
            <a:endParaRPr lang="ru-RU" sz="1400" dirty="0">
              <a:solidFill>
                <a:srgbClr val="000099"/>
              </a:solidFill>
              <a:effectLst/>
              <a:latin typeface="+mn-lt"/>
              <a:ea typeface="Calibri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0380" y="3989886"/>
            <a:ext cx="43032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При этом мы получили число 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52, то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есть 36 + 4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= 52. </a:t>
            </a:r>
            <a:endParaRPr lang="ru-RU" sz="1400" dirty="0" smtClean="0">
              <a:solidFill>
                <a:srgbClr val="000099"/>
              </a:solidFill>
              <a:latin typeface="+mn-lt"/>
              <a:ea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5036" y="2823778"/>
            <a:ext cx="3696944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возведи в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квадрат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6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36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674" y="3020776"/>
            <a:ext cx="3704306" cy="21602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i="1" dirty="0" smtClean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36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endParaRPr lang="ru-RU" sz="1400" i="1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7674" y="3236800"/>
            <a:ext cx="3704306" cy="21602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i="1" dirty="0" smtClean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(36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)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36 +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en-US" sz="1400" i="1" dirty="0" smtClean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endParaRPr lang="ru-RU" sz="1400" i="1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5036" y="3452824"/>
            <a:ext cx="3696944" cy="21602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i="1" dirty="0" smtClean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(36 + 2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)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36 +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3</a:t>
            </a:r>
            <a:r>
              <a:rPr lang="en-US" sz="1400" i="1" dirty="0" smtClean="0">
                <a:solidFill>
                  <a:srgbClr val="000099"/>
                </a:solidFill>
                <a:latin typeface="Calibri"/>
                <a:ea typeface="Calibri"/>
              </a:rPr>
              <a:t>b </a:t>
            </a:r>
            <a:endParaRPr lang="ru-RU" sz="1400" i="1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5035" y="3668848"/>
            <a:ext cx="3696945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i="1" dirty="0" smtClean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	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(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36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+</a:t>
            </a:r>
            <a:r>
              <a:rPr lang="en-US" sz="1400" dirty="0" smtClean="0">
                <a:solidFill>
                  <a:srgbClr val="000099"/>
                </a:solidFill>
                <a:latin typeface="Calibri"/>
                <a:ea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3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)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36 + 4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endParaRPr lang="ru-RU" sz="1400" i="1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487482" y="2823778"/>
            <a:ext cx="3681" cy="106051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140894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6" grpId="0"/>
      <p:bldP spid="3" grpId="0"/>
      <p:bldP spid="4" grpId="0" build="p"/>
      <p:bldP spid="12" grpId="0"/>
      <p:bldP spid="14" grpId="0"/>
      <p:bldP spid="15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5-5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91530"/>
            <a:ext cx="86241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У исполнителя Вычислитель две команды, которым присвоены номера: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1. умножь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на b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2. прибавь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1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неизвестное натуральное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число</a:t>
            </a:r>
            <a:r>
              <a:rPr lang="ru-RU" sz="1400" dirty="0">
                <a:latin typeface="+mn-lt"/>
              </a:rPr>
              <a:t>; </a:t>
            </a:r>
            <a:r>
              <a:rPr lang="en-US" sz="1400" i="1" dirty="0">
                <a:latin typeface="+mn-lt"/>
              </a:rPr>
              <a:t>b </a:t>
            </a:r>
            <a:r>
              <a:rPr lang="ru-RU" sz="1400" i="1" u="sng" dirty="0">
                <a:latin typeface="+mn-lt"/>
              </a:rPr>
              <a:t>&gt;</a:t>
            </a:r>
            <a:r>
              <a:rPr lang="ru-RU" sz="1400" i="1" dirty="0">
                <a:latin typeface="+mn-lt"/>
              </a:rPr>
              <a:t> 2</a:t>
            </a:r>
            <a:r>
              <a:rPr lang="ru-RU" sz="1400" dirty="0" smtClean="0">
                <a:solidFill>
                  <a:srgbClr val="000000"/>
                </a:solidFill>
                <a:latin typeface="+mn-lt"/>
                <a:ea typeface="Calibri"/>
              </a:rPr>
              <a:t>)</a:t>
            </a:r>
            <a:endParaRPr lang="ru-RU" sz="1400" dirty="0">
              <a:solidFill>
                <a:srgbClr val="000000"/>
              </a:solidFill>
              <a:latin typeface="+mn-lt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Первая из них увеличивает число на экране в 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раз, вторая увеличивает его на 1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Программа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для исполнителя – это последовательность номеров команд.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Известно, что программа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21212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переводит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число 1 в число 56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Определите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значение 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2413" y="2247711"/>
            <a:ext cx="42115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Выполним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данный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алгоритм для исходного числа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1: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2413" y="4640237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5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00092" y="2483885"/>
            <a:ext cx="3564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Решим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полученное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квадратное уравнение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: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5508104" y="2751770"/>
                <a:ext cx="3367549" cy="11949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400" dirty="0" smtClean="0">
                    <a:solidFill>
                      <a:srgbClr val="000099"/>
                    </a:solidFill>
                    <a:latin typeface="+mn-lt"/>
                    <a:ea typeface="Calibri"/>
                  </a:rPr>
                  <a:t>2</a:t>
                </a:r>
                <a:r>
                  <a:rPr lang="en-US" sz="1400" i="1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b</a:t>
                </a:r>
                <a:r>
                  <a:rPr lang="ru-RU" sz="1400" baseline="300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2</a:t>
                </a:r>
                <a:r>
                  <a:rPr lang="ru-RU" sz="14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 + </a:t>
                </a:r>
                <a:r>
                  <a:rPr lang="en-US" sz="1400" i="1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b</a:t>
                </a:r>
                <a:r>
                  <a:rPr lang="en-US" sz="14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 </a:t>
                </a:r>
                <a:r>
                  <a:rPr lang="ru-RU" sz="14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– 55 = 0</a:t>
                </a:r>
              </a:p>
              <a:p>
                <a:pPr>
                  <a:spcAft>
                    <a:spcPts val="0"/>
                  </a:spcAft>
                </a:pPr>
                <a:r>
                  <a:rPr lang="en-US" sz="14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D = 1</a:t>
                </a:r>
                <a:r>
                  <a:rPr lang="en-US" sz="1400" baseline="300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2</a:t>
                </a:r>
                <a:r>
                  <a:rPr lang="en-US" sz="14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 – 4 ∙ 2 ∙ (–55) = 441</a:t>
                </a:r>
                <a:endParaRPr lang="ru-RU" sz="1400" dirty="0" smtClean="0">
                  <a:solidFill>
                    <a:srgbClr val="000099"/>
                  </a:solidFill>
                  <a:latin typeface="+mn-lt"/>
                  <a:ea typeface="Calibri"/>
                </a:endParaRPr>
              </a:p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1400" i="1">
                              <a:solidFill>
                                <a:srgbClr val="000099"/>
                              </a:solidFill>
                              <a:effectLst/>
                              <a:latin typeface="Cambria Math"/>
                              <a:ea typeface="Calibri"/>
                            </a:rPr>
                          </m:ctrlPr>
                        </m:radPr>
                        <m:deg/>
                        <m:e>
                          <m:r>
                            <a:rPr lang="en-US" sz="1400" i="1">
                              <a:solidFill>
                                <a:srgbClr val="000099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𝐷</m:t>
                          </m:r>
                        </m:e>
                      </m:rad>
                      <m:r>
                        <a:rPr lang="en-US" sz="1400" i="1">
                          <a:solidFill>
                            <a:srgbClr val="000099"/>
                          </a:solidFill>
                          <a:effectLst/>
                          <a:latin typeface="Cambria Math"/>
                          <a:ea typeface="Calibri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ru-RU" sz="1400" i="1">
                              <a:solidFill>
                                <a:srgbClr val="000099"/>
                              </a:solidFill>
                              <a:effectLst/>
                              <a:latin typeface="Cambria Math"/>
                              <a:ea typeface="Calibri"/>
                            </a:rPr>
                          </m:ctrlPr>
                        </m:radPr>
                        <m:deg/>
                        <m:e>
                          <m:r>
                            <a:rPr lang="en-US" sz="1400" i="1">
                              <a:solidFill>
                                <a:srgbClr val="000099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441</m:t>
                          </m:r>
                        </m:e>
                      </m:rad>
                      <m:r>
                        <a:rPr lang="en-US" sz="1400" i="1">
                          <a:solidFill>
                            <a:srgbClr val="000099"/>
                          </a:solidFill>
                          <a:effectLst/>
                          <a:latin typeface="Cambria Math"/>
                          <a:ea typeface="Calibri"/>
                        </a:rPr>
                        <m:t>=21</m:t>
                      </m:r>
                    </m:oMath>
                  </m:oMathPara>
                </a14:m>
                <a:endParaRPr lang="ru-RU" sz="1400" dirty="0">
                  <a:solidFill>
                    <a:srgbClr val="000099"/>
                  </a:solidFill>
                  <a:effectLst/>
                  <a:latin typeface="+mn-lt"/>
                  <a:ea typeface="Calibri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sz="1400" i="1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b</a:t>
                </a:r>
                <a:r>
                  <a:rPr lang="ru-RU" sz="1400" baseline="-250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1</a:t>
                </a:r>
                <a:r>
                  <a:rPr lang="ru-RU" sz="14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 = (–1 + 21) / 4 = 5</a:t>
                </a:r>
              </a:p>
              <a:p>
                <a:pPr>
                  <a:spcAft>
                    <a:spcPts val="0"/>
                  </a:spcAft>
                </a:pPr>
                <a:r>
                  <a:rPr lang="en-US" sz="1400" i="1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b</a:t>
                </a:r>
                <a:r>
                  <a:rPr lang="ru-RU" sz="1400" baseline="-250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2</a:t>
                </a:r>
                <a:r>
                  <a:rPr lang="ru-RU" sz="1400" dirty="0">
                    <a:solidFill>
                      <a:srgbClr val="000099"/>
                    </a:solidFill>
                    <a:effectLst/>
                    <a:latin typeface="+mn-lt"/>
                    <a:ea typeface="Calibri"/>
                  </a:rPr>
                  <a:t> = (–1 – 21) / 4 = –5,5</a:t>
                </a: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2751770"/>
                <a:ext cx="3367549" cy="1194943"/>
              </a:xfrm>
              <a:prstGeom prst="rect">
                <a:avLst/>
              </a:prstGeom>
              <a:blipFill rotWithShape="1">
                <a:blip r:embed="rId2"/>
                <a:stretch>
                  <a:fillRect l="-543" t="-510" b="-40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5400092" y="3884734"/>
            <a:ext cx="2618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Так как 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– натуральное число, 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/>
            </a:r>
            <a:b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</a:b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то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нам подходит только 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= 5.</a:t>
            </a:r>
            <a:endParaRPr lang="ru-RU" sz="1400" dirty="0">
              <a:solidFill>
                <a:srgbClr val="000099"/>
              </a:solidFill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2413" y="4070850"/>
            <a:ext cx="45365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При этом мы получили число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56, то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есть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+ 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+ 1 = 56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5036" y="2823778"/>
            <a:ext cx="3768952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1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1 + 1=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7674" y="3020776"/>
            <a:ext cx="3776314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умножь на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b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2∙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endParaRPr lang="ru-RU" sz="1400" i="1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674" y="3236800"/>
            <a:ext cx="3776314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1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+ 1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5036" y="3452244"/>
            <a:ext cx="3768952" cy="21602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умножь на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b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(2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+ 1) ∙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</a:t>
            </a:r>
            <a:r>
              <a:rPr lang="en-US" sz="1400" i="1" dirty="0" smtClean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endParaRPr lang="ru-RU" sz="1400" i="1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5035" y="3668848"/>
            <a:ext cx="3868551" cy="215886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lvl="0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1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(2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) + 1 = 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+</a:t>
            </a:r>
            <a:r>
              <a:rPr lang="en-US" sz="1400" dirty="0" smtClean="0">
                <a:solidFill>
                  <a:srgbClr val="000099"/>
                </a:solidFill>
                <a:latin typeface="Calibri"/>
                <a:ea typeface="Calibri"/>
              </a:rPr>
              <a:t> 1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 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487482" y="2823778"/>
            <a:ext cx="3681" cy="106051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7687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6" grpId="0"/>
      <p:bldP spid="3" grpId="0"/>
      <p:bldP spid="4" grpId="0" build="p"/>
      <p:bldP spid="2" grpId="0"/>
      <p:bldP spid="13" grpId="0"/>
      <p:bldP spid="12" grpId="0"/>
      <p:bldP spid="14" grpId="0"/>
      <p:bldP spid="15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5-5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91530"/>
            <a:ext cx="86241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У исполнителя Вычислитель две команды, которым присвоены номера: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1. умножь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на b</a:t>
            </a:r>
          </a:p>
          <a:p>
            <a:pPr marL="180340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  <a:ea typeface="Calibri"/>
              </a:rPr>
              <a:t>2. прибавь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1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неизвестное натуральное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число</a:t>
            </a:r>
            <a:r>
              <a:rPr lang="ru-RU" sz="1400" dirty="0">
                <a:solidFill>
                  <a:srgbClr val="000000"/>
                </a:solidFill>
                <a:latin typeface="Calibri"/>
              </a:rPr>
              <a:t>; </a:t>
            </a:r>
            <a:r>
              <a:rPr lang="en-US" sz="1400" i="1" dirty="0">
                <a:solidFill>
                  <a:srgbClr val="000000"/>
                </a:solidFill>
                <a:latin typeface="Calibri"/>
              </a:rPr>
              <a:t>b </a:t>
            </a:r>
            <a:r>
              <a:rPr lang="ru-RU" sz="1400" i="1" u="sng" dirty="0">
                <a:solidFill>
                  <a:srgbClr val="000000"/>
                </a:solidFill>
                <a:latin typeface="Calibri"/>
              </a:rPr>
              <a:t>&gt;</a:t>
            </a:r>
            <a:r>
              <a:rPr lang="ru-RU" sz="1400" i="1" dirty="0">
                <a:solidFill>
                  <a:srgbClr val="000000"/>
                </a:solidFill>
                <a:latin typeface="Calibri"/>
              </a:rPr>
              <a:t> 2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)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Первая из них увеличивает число на экране в 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раз, вторая увеличивает его на 1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Программа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для исполнителя – это последовательность номеров команд.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Известно, что программа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21212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переводит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</a:rPr>
              <a:t>число 1 в число 56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Определите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значение 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2413" y="2247711"/>
            <a:ext cx="42115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400" dirty="0">
                <a:solidFill>
                  <a:srgbClr val="000099"/>
                </a:solidFill>
                <a:latin typeface="Calibri"/>
              </a:rPr>
              <a:t>Выполним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данный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алгоритм для исходного числа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1: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2413" y="4640237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5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2413" y="4070850"/>
            <a:ext cx="45365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При этом мы получили число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56, то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есть 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+ 1 = 56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5036" y="2823778"/>
            <a:ext cx="3768952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1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1 + 1=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7674" y="3020776"/>
            <a:ext cx="3776314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умножь на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b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2∙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endParaRPr lang="ru-RU" sz="1400" i="1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674" y="3236800"/>
            <a:ext cx="3776314" cy="21544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1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+ 1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5036" y="3452244"/>
            <a:ext cx="3768952" cy="21602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1. умножь на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b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(2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+ 1) ∙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= 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</a:t>
            </a:r>
            <a:r>
              <a:rPr lang="en-US" sz="1400" i="1" dirty="0" smtClean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endParaRPr lang="ru-RU" sz="1400" i="1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5035" y="3668848"/>
            <a:ext cx="3868551" cy="215886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Calibri"/>
              </a:rPr>
              <a:t>2. прибавь </a:t>
            </a:r>
            <a:r>
              <a:rPr lang="ru-RU" sz="1400" b="1" dirty="0" smtClean="0">
                <a:solidFill>
                  <a:srgbClr val="000099"/>
                </a:solidFill>
                <a:latin typeface="Calibri"/>
                <a:ea typeface="Calibri"/>
              </a:rPr>
              <a:t>1	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(2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) + 1 = 2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+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+</a:t>
            </a:r>
            <a:r>
              <a:rPr lang="en-US" sz="1400" dirty="0" smtClean="0">
                <a:solidFill>
                  <a:srgbClr val="000099"/>
                </a:solidFill>
                <a:latin typeface="Calibri"/>
                <a:ea typeface="Calibri"/>
              </a:rPr>
              <a:t> 1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 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487482" y="2823778"/>
            <a:ext cx="3681" cy="106051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788917" y="3442589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+ 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+ 1 = 56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baseline="30000" dirty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+ 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= 55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Перебирая последовательно значения 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= 2, 3, 4, 5, 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/>
            </a:r>
            <a:b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</a:b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находим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подходящее значение:</a:t>
            </a: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2 ∙ </a:t>
            </a:r>
            <a:r>
              <a:rPr lang="ru-RU" sz="1600" b="1" dirty="0">
                <a:solidFill>
                  <a:srgbClr val="000099"/>
                </a:solidFill>
                <a:latin typeface="+mn-lt"/>
                <a:ea typeface="Calibri"/>
              </a:rPr>
              <a:t>5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+ </a:t>
            </a:r>
            <a:r>
              <a:rPr lang="ru-RU" sz="1600" b="1" dirty="0">
                <a:solidFill>
                  <a:srgbClr val="000099"/>
                </a:solidFill>
                <a:latin typeface="+mn-lt"/>
                <a:ea typeface="Calibri"/>
              </a:rPr>
              <a:t>5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= 55</a:t>
            </a:r>
            <a:endParaRPr lang="ru-RU" sz="1600" dirty="0">
              <a:solidFill>
                <a:srgbClr val="000099"/>
              </a:solidFill>
              <a:effectLst/>
              <a:latin typeface="+mn-lt"/>
              <a:ea typeface="Calibri"/>
            </a:endParaRPr>
          </a:p>
        </p:txBody>
      </p:sp>
      <p:pic>
        <p:nvPicPr>
          <p:cNvPr id="21" name="Рисунок 20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99742"/>
            <a:ext cx="554103" cy="48130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549849" y="295952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Если у вас не получается решить квадратное уравнение, можно найти значение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 методом подбора.</a:t>
            </a:r>
          </a:p>
        </p:txBody>
      </p:sp>
    </p:spTree>
    <p:extLst>
      <p:ext uri="{BB962C8B-B14F-4D97-AF65-F5344CB8AC3E}">
        <p14:creationId xmlns:p14="http://schemas.microsoft.com/office/powerpoint/2010/main" val="38800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5" grpId="0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7966</TotalTime>
  <Words>1235</Words>
  <Application>Microsoft Office PowerPoint</Application>
  <PresentationFormat>Экран (16:9)</PresentationFormat>
  <Paragraphs>142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Питон</vt:lpstr>
      <vt:lpstr>ОГЭ по информатике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411</cp:revision>
  <dcterms:created xsi:type="dcterms:W3CDTF">2010-02-14T19:37:55Z</dcterms:created>
  <dcterms:modified xsi:type="dcterms:W3CDTF">2022-07-12T14:30:55Z</dcterms:modified>
</cp:coreProperties>
</file>